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media/image3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15"/>
  </p:notesMasterIdLst>
  <p:handoutMasterIdLst>
    <p:handoutMasterId r:id="rId16"/>
  </p:handoutMasterIdLst>
  <p:sldIdLst>
    <p:sldId id="256" r:id="rId4"/>
    <p:sldId id="340" r:id="rId5"/>
    <p:sldId id="341" r:id="rId6"/>
    <p:sldId id="342" r:id="rId7"/>
    <p:sldId id="324" r:id="rId8"/>
    <p:sldId id="344" r:id="rId9"/>
    <p:sldId id="263" r:id="rId10"/>
    <p:sldId id="351" r:id="rId11"/>
    <p:sldId id="265" r:id="rId12"/>
    <p:sldId id="348" r:id="rId13"/>
    <p:sldId id="350" r:id="rId14"/>
  </p:sldIdLst>
  <p:sldSz cx="12192000" cy="6858000"/>
  <p:notesSz cx="6858000" cy="9144000"/>
  <p:embeddedFontLst>
    <p:embeddedFont>
      <p:font typeface="MiSans Heavy" panose="00000A00000000000000" charset="-122"/>
      <p:bold r:id="rId20"/>
    </p:embeddedFont>
    <p:embeddedFont>
      <p:font typeface="微软雅黑" panose="020B0503020204020204" charset="-122"/>
      <p:regular r:id="rId21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  <p:embeddedFont>
      <p:font typeface="MiSans Light" panose="00000400000000000000" charset="-122"/>
      <p:regular r:id="rId27"/>
    </p:embeddedFont>
  </p:embeddedFontLst>
  <p:custDataLst>
    <p:tags r:id="rId28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42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304"/>
        <p:guide pos="4268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189.xml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image" Target="../media/image1.jpeg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image" Target="../media/image1.jpeg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image" Target="../media/image1.jpeg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image" Target="../media/image1.jpeg"/><Relationship Id="rId2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image" Target="../media/image1.jpeg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ags" Target="../tags/tag104.xml"/><Relationship Id="rId3" Type="http://schemas.openxmlformats.org/officeDocument/2006/relationships/image" Target="../media/image1.jpeg"/><Relationship Id="rId2" Type="http://schemas.openxmlformats.org/officeDocument/2006/relationships/tags" Target="../tags/tag103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1.jpeg"/><Relationship Id="rId2" Type="http://schemas.openxmlformats.org/officeDocument/2006/relationships/tags" Target="../tags/tag111.xml"/><Relationship Id="rId10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image" Target="../media/image1.jpeg"/><Relationship Id="rId2" Type="http://schemas.openxmlformats.org/officeDocument/2006/relationships/tags" Target="../tags/tag119.xml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image" Target="../media/image1.jpeg"/><Relationship Id="rId2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image" Target="../media/image1.jpeg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image" Target="../media/image1.jpeg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image" Target="../media/image1.jpeg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image" Target="../media/image1.jpeg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image" Target="../media/image1.jpeg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image" Target="../media/image1.jpeg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ags" Target="../tags/tag22.xml"/><Relationship Id="rId3" Type="http://schemas.openxmlformats.org/officeDocument/2006/relationships/image" Target="../media/image1.jpeg"/><Relationship Id="rId2" Type="http://schemas.openxmlformats.org/officeDocument/2006/relationships/tags" Target="../tags/tag21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image" Target="../media/image1.jpeg"/><Relationship Id="rId2" Type="http://schemas.openxmlformats.org/officeDocument/2006/relationships/tags" Target="../tags/tag29.xml"/><Relationship Id="rId10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image" Target="../media/image1.jpeg"/><Relationship Id="rId2" Type="http://schemas.openxmlformats.org/officeDocument/2006/relationships/tags" Target="../tags/tag3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1.jpeg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image" Target="../media/image1.jpeg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image" Target="../media/image1.jpeg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5"/>
            </p:custDataLst>
          </p:nvPr>
        </p:nvSpPr>
        <p:spPr>
          <a:xfrm>
            <a:off x="904875" y="2458720"/>
            <a:ext cx="7571105" cy="11899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正文"/>
          <p:cNvSpPr txBox="1"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904875" y="1689735"/>
            <a:ext cx="7571105" cy="63817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770" y="6356350"/>
            <a:ext cx="28816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904875" y="1714500"/>
            <a:ext cx="7571105" cy="19342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5"/>
            </p:custDataLst>
          </p:nvPr>
        </p:nvSpPr>
        <p:spPr>
          <a:xfrm>
            <a:off x="904875" y="2458720"/>
            <a:ext cx="7571105" cy="118999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正文"/>
          <p:cNvSpPr txBox="1"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904875" y="1689735"/>
            <a:ext cx="7571105" cy="63817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-图片 4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PA-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95325" y="1245235"/>
            <a:ext cx="10800715" cy="493077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Heavy" panose="00000A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PA-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PA-矩形 1"/>
          <p:cNvSpPr/>
          <p:nvPr userDrawn="1"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099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798830" y="523875"/>
            <a:ext cx="1866265" cy="342900"/>
          </a:xfrm>
          <a:prstGeom prst="rect">
            <a:avLst/>
          </a:prstGeom>
          <a:noFill/>
        </p:spPr>
        <p:txBody>
          <a:bodyPr vert="horz" wrap="square" lIns="10795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18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单击编辑副标题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798830" y="866775"/>
            <a:ext cx="1866265" cy="105981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图形 5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08915" y="6143342"/>
            <a:ext cx="187891" cy="187891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857760" y="4520059"/>
            <a:ext cx="57690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8"/>
            </p:custDataLst>
          </p:nvPr>
        </p:nvSpPr>
        <p:spPr>
          <a:xfrm>
            <a:off x="857885" y="1802130"/>
            <a:ext cx="6318885" cy="52197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编辑节编号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857250" y="2505075"/>
            <a:ext cx="6318885" cy="157289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标题"/>
          <p:cNvSpPr txBox="1">
            <a:spLocks noGrp="1"/>
          </p:cNvSpPr>
          <p:nvPr>
            <p:ph type="title" idx="4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400800" y="1244600"/>
            <a:ext cx="509524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695325" y="1244600"/>
            <a:ext cx="509016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87070" y="6356350"/>
            <a:ext cx="28943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标题"/>
          <p:cNvSpPr txBox="1">
            <a:spLocks noGrp="1"/>
          </p:cNvSpPr>
          <p:nvPr>
            <p:ph type="title" idx="6"/>
            <p:custDataLst>
              <p:tags r:id="rId4"/>
            </p:custDataLst>
          </p:nvPr>
        </p:nvSpPr>
        <p:spPr>
          <a:xfrm>
            <a:off x="6235065" y="1243330"/>
            <a:ext cx="5260975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5"/>
            </p:custDataLst>
          </p:nvPr>
        </p:nvSpPr>
        <p:spPr>
          <a:xfrm>
            <a:off x="696595" y="1244600"/>
            <a:ext cx="5253990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6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11" name="正文"/>
          <p:cNvSpPr txBox="1">
            <a:spLocks noGrp="1"/>
          </p:cNvSpPr>
          <p:nvPr>
            <p:ph idx="2"/>
            <p:custDataLst>
              <p:tags r:id="rId8"/>
            </p:custDataLst>
          </p:nvPr>
        </p:nvSpPr>
        <p:spPr>
          <a:xfrm>
            <a:off x="6235065" y="1719580"/>
            <a:ext cx="5260975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96595" y="1719580"/>
            <a:ext cx="5253990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86435" y="6356350"/>
            <a:ext cx="28949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-图片 4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PA-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95325" y="1245235"/>
            <a:ext cx="10800715" cy="493077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Heavy" panose="00000A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PA-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PA-矩形 1"/>
          <p:cNvSpPr/>
          <p:nvPr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099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95960" y="6356350"/>
            <a:ext cx="288544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雪地上&#10;&#10;中度可信度描述已自动生成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3" hasCustomPrompt="1"/>
            <p:custDataLst>
              <p:tags r:id="rId4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9770" y="6356350"/>
            <a:ext cx="28816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VCG41N1410470348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904875" y="1714500"/>
            <a:ext cx="7571105" cy="193421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904875" y="3999865"/>
            <a:ext cx="2019300" cy="48387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1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798830" y="523875"/>
            <a:ext cx="1866265" cy="342900"/>
          </a:xfrm>
          <a:prstGeom prst="rect">
            <a:avLst/>
          </a:prstGeom>
          <a:noFill/>
        </p:spPr>
        <p:txBody>
          <a:bodyPr vert="horz" wrap="square" lIns="10795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18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单击编辑副标题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798830" y="866775"/>
            <a:ext cx="1866265" cy="105981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83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3" name="图形 5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08915" y="6143342"/>
            <a:ext cx="187891" cy="187891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857760" y="4520059"/>
            <a:ext cx="57690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8"/>
            </p:custDataLst>
          </p:nvPr>
        </p:nvSpPr>
        <p:spPr>
          <a:xfrm>
            <a:off x="857885" y="1802130"/>
            <a:ext cx="6318885" cy="52197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编辑节编号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857250" y="2505075"/>
            <a:ext cx="6318885" cy="157289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标题"/>
          <p:cNvSpPr txBox="1">
            <a:spLocks noGrp="1"/>
          </p:cNvSpPr>
          <p:nvPr>
            <p:ph type="title" idx="4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400800" y="1244600"/>
            <a:ext cx="509524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695325" y="1244600"/>
            <a:ext cx="5090160" cy="493204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87070" y="6356350"/>
            <a:ext cx="289433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标题"/>
          <p:cNvSpPr txBox="1">
            <a:spLocks noGrp="1"/>
          </p:cNvSpPr>
          <p:nvPr>
            <p:ph type="title" idx="6"/>
            <p:custDataLst>
              <p:tags r:id="rId4"/>
            </p:custDataLst>
          </p:nvPr>
        </p:nvSpPr>
        <p:spPr>
          <a:xfrm>
            <a:off x="6235065" y="1243330"/>
            <a:ext cx="5260975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5"/>
            </p:custDataLst>
          </p:nvPr>
        </p:nvSpPr>
        <p:spPr>
          <a:xfrm>
            <a:off x="696595" y="1244600"/>
            <a:ext cx="5253990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/>
                </a:soli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6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1" name="正文"/>
          <p:cNvSpPr txBox="1">
            <a:spLocks noGrp="1"/>
          </p:cNvSpPr>
          <p:nvPr>
            <p:ph idx="2"/>
            <p:custDataLst>
              <p:tags r:id="rId8"/>
            </p:custDataLst>
          </p:nvPr>
        </p:nvSpPr>
        <p:spPr>
          <a:xfrm>
            <a:off x="6235065" y="1719580"/>
            <a:ext cx="5260975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96595" y="1719580"/>
            <a:ext cx="5253990" cy="445643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86435" y="6356350"/>
            <a:ext cx="28949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标题"/>
          <p:cNvSpPr txBox="1">
            <a:spLocks noGrp="1"/>
          </p:cNvSpPr>
          <p:nvPr>
            <p:ph type="title" idx="2"/>
            <p:custDataLst>
              <p:tags r:id="rId4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t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2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n-cs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9135" y="6356350"/>
            <a:ext cx="2882265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886075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雪地上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95960" y="6356350"/>
            <a:ext cx="288544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88544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82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81.xml"/><Relationship Id="rId18" Type="http://schemas.openxmlformats.org/officeDocument/2006/relationships/tags" Target="../tags/tag80.xml"/><Relationship Id="rId17" Type="http://schemas.openxmlformats.org/officeDocument/2006/relationships/tags" Target="../tags/tag79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image" Target="../media/image1.jpeg"/><Relationship Id="rId12" Type="http://schemas.openxmlformats.org/officeDocument/2006/relationships/tags" Target="../tags/tag7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20" Type="http://schemas.openxmlformats.org/officeDocument/2006/relationships/tags" Target="../tags/tag164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63.xml"/><Relationship Id="rId18" Type="http://schemas.openxmlformats.org/officeDocument/2006/relationships/tags" Target="../tags/tag162.xml"/><Relationship Id="rId17" Type="http://schemas.openxmlformats.org/officeDocument/2006/relationships/tags" Target="../tags/tag161.xml"/><Relationship Id="rId16" Type="http://schemas.openxmlformats.org/officeDocument/2006/relationships/tags" Target="../tags/tag160.xml"/><Relationship Id="rId15" Type="http://schemas.openxmlformats.org/officeDocument/2006/relationships/tags" Target="../tags/tag159.xml"/><Relationship Id="rId14" Type="http://schemas.openxmlformats.org/officeDocument/2006/relationships/tags" Target="../tags/tag158.xml"/><Relationship Id="rId13" Type="http://schemas.openxmlformats.org/officeDocument/2006/relationships/image" Target="../media/image1.jpeg"/><Relationship Id="rId12" Type="http://schemas.openxmlformats.org/officeDocument/2006/relationships/tags" Target="../tags/tag157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</a:pPr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/>
          <a:p>
            <a:pPr marL="0" marR="0" lvl="0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KSO_TEMPLATE" hidden="1"/>
          <p:cNvSpPr/>
          <p:nvPr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1" i="0" u="none" strike="noStrike" kern="1200" cap="none" spc="0" normalizeH="0" baseline="0" dirty="0" smtClean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noProof="1" dirty="0" smtClean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+mn-cs"/>
          <a:sym typeface="+mn-ea"/>
        </a:defRPr>
      </a:lvl1pPr>
      <a:lvl2pPr marL="6858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雪地上&#10;&#10;中度可信度描述已自动生成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2" t="17468" r="838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14"/>
            </p:custDataLst>
          </p:nvPr>
        </p:nvSpPr>
        <p:spPr>
          <a:xfrm>
            <a:off x="578485" y="599440"/>
            <a:ext cx="108000" cy="432000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</a:pPr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标题占位符 8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/>
          <a:p>
            <a:pPr marL="0" marR="0" lvl="0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1" i="0" u="none" strike="noStrike" kern="1200" cap="none" spc="0" normalizeH="0" baseline="0" dirty="0" smtClean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noProof="1" dirty="0" smtClean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+mn-cs"/>
          <a:sym typeface="+mn-ea"/>
        </a:defRPr>
      </a:lvl1pPr>
      <a:lvl2pPr marL="6858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2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67.xml"/><Relationship Id="rId3" Type="http://schemas.openxmlformats.org/officeDocument/2006/relationships/image" Target="../media/image4.png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88.xml"/><Relationship Id="rId2" Type="http://schemas.openxmlformats.org/officeDocument/2006/relationships/image" Target="../media/image4.png"/><Relationship Id="rId1" Type="http://schemas.openxmlformats.org/officeDocument/2006/relationships/tags" Target="../tags/tag18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7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tags" Target="../tags/tag18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4.jpe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tags" Target="../tags/tag18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tags" Target="../tags/tag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xfrm>
            <a:off x="637540" y="2564765"/>
            <a:ext cx="11085830" cy="767080"/>
          </a:xfrm>
        </p:spPr>
        <p:txBody>
          <a:bodyPr>
            <a:noAutofit/>
          </a:bodyPr>
          <a:p>
            <a:pPr algn="ctr"/>
            <a:r>
              <a:rPr lang="zh-CN" altLang="en-US" sz="4800">
                <a:sym typeface="+mn-ea"/>
              </a:rPr>
              <a:t>安达化工园区</a:t>
            </a:r>
            <a:br>
              <a:rPr lang="zh-CN" altLang="en-US" sz="4800">
                <a:sym typeface="+mn-ea"/>
              </a:rPr>
            </a:br>
            <a:r>
              <a:rPr lang="en-US" altLang="zh-CN" sz="4800">
                <a:sym typeface="+mn-ea"/>
              </a:rPr>
              <a:t>VOCs</a:t>
            </a:r>
            <a:r>
              <a:rPr lang="zh-CN" altLang="en-US" sz="4800">
                <a:sym typeface="+mn-ea"/>
              </a:rPr>
              <a:t>走航溯源监测报告</a:t>
            </a:r>
            <a:endParaRPr lang="zh-CN" altLang="en-US" sz="480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432040" y="4869180"/>
            <a:ext cx="4161155" cy="118681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/>
          <a:lstStyle>
            <a:lvl1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 smtClean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  <a:lvl2pPr marL="6858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CN" altLang="en-US" sz="2000"/>
          </a:p>
          <a:p>
            <a:pPr algn="l"/>
            <a:endParaRPr lang="zh-CN" altLang="en-US" sz="1400"/>
          </a:p>
          <a:p>
            <a:pPr algn="l"/>
            <a:r>
              <a:rPr lang="zh-CN" altLang="en-US" sz="1400"/>
              <a:t>监测日期：</a:t>
            </a:r>
            <a:r>
              <a:rPr lang="en-US" altLang="zh-CN" sz="1400"/>
              <a:t>2026</a:t>
            </a:r>
            <a:r>
              <a:rPr lang="zh-CN" altLang="en-US" sz="1400"/>
              <a:t>年</a:t>
            </a:r>
            <a:r>
              <a:rPr sz="1400"/>
              <a:t>7</a:t>
            </a:r>
            <a:r>
              <a:rPr lang="zh-CN" altLang="en-US" sz="1400"/>
              <a:t>月</a:t>
            </a:r>
            <a:r>
              <a:rPr lang="en-US" altLang="zh-CN" sz="1400"/>
              <a:t>29</a:t>
            </a:r>
            <a:r>
              <a:rPr lang="zh-CN" altLang="en-US" sz="1400"/>
              <a:t>日</a:t>
            </a:r>
            <a:endParaRPr lang="zh-CN" altLang="en-US" sz="1400"/>
          </a:p>
          <a:p>
            <a:pPr algn="l"/>
            <a:endParaRPr lang="en-US" altLang="zh-CN" sz="1400"/>
          </a:p>
        </p:txBody>
      </p:sp>
      <p:sp>
        <p:nvSpPr>
          <p:cNvPr id="2" name="矩形 1"/>
          <p:cNvSpPr/>
          <p:nvPr/>
        </p:nvSpPr>
        <p:spPr>
          <a:xfrm>
            <a:off x="7432040" y="5878195"/>
            <a:ext cx="4169410" cy="31242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 smtClean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  <a:lvl2pPr marL="6858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zh-CN" altLang="en-US" sz="1400">
                <a:solidFill>
                  <a:schemeClr val="tx1"/>
                </a:solidFill>
                <a:sym typeface="+mn-ea"/>
              </a:rPr>
              <a:t>报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告单位：哈尔滨工大博实环境工程有限责任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公司</a:t>
            </a:r>
            <a:endParaRPr lang="zh-CN" altLang="en-US" sz="14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7955" t="15352" r="14831" b="27954"/>
          <a:stretch>
            <a:fillRect/>
          </a:stretch>
        </p:blipFill>
        <p:spPr>
          <a:xfrm>
            <a:off x="479425" y="404495"/>
            <a:ext cx="1703705" cy="9105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460500"/>
            <a:ext cx="10809605" cy="4930775"/>
          </a:xfrm>
        </p:spPr>
        <p:txBody>
          <a:bodyPr>
            <a:noAutofit/>
          </a:bodyPr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监测数据分析：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执行《大气污染物综合排放标准》（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GB 16297-1996）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限值。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园区上风向点位检测数值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TVOC、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丙烯醛、1，2-二氯乙烷、苯胺、苯甲醛。均符合《大气污染物综合排放标准》（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GB 16297-1996）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标准限值。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安达市辉煌生物医药有限公司下风向检测值较上风向检测值降低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1.65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倍。安达市兰泽科技有限公司下风向检测值较上风向检测值增加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1.12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倍、黑龙江京盛华环保科技有限公司下风向检测值较上风向检测值增加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2.67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倍、黑龙江吉翔农化有限公司下风向检测值较上风向检测值降低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1.41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结合本轮次走航数据分析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园区上风向和下风向数据比对，数值差是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1.09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倍。重点企业数值均符合相关标准，通过上下风向对比，数值差较小，对外界影响轻微。园区大气空气质量整体良好，检测项目均符合国家标准。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四、</a:t>
            </a:r>
            <a:r>
              <a:t> </a:t>
            </a:r>
            <a:r>
              <a:rPr lang="zh-CN" altLang="en-US"/>
              <a:t>结论</a:t>
            </a:r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占位符 3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369435" y="3644900"/>
            <a:ext cx="2697480" cy="367030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/>
          <a:lstStyle>
            <a:lvl1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en-US" altLang="zh-CN" sz="2400" b="1" i="0" u="none" strike="noStrike" kern="1200" cap="none" spc="0" normalizeH="0" baseline="0" noProof="1" dirty="0" smtClean="0">
                <a:ln>
                  <a:noFill/>
                  <a:prstDash val="sysDot"/>
                </a:ln>
                <a:solidFill>
                  <a:schemeClr val="accent1"/>
                </a:solidFill>
                <a:uFillTx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  <a:lvl2pPr marL="6858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000"/>
          </a:p>
          <a:p>
            <a:pPr algn="ctr"/>
            <a:endParaRPr lang="zh-CN" altLang="en-US" sz="1400"/>
          </a:p>
          <a:p>
            <a:pPr algn="ctr"/>
            <a:r>
              <a:rPr lang="en-US" altLang="zh-CN" sz="1400"/>
              <a:t>2026</a:t>
            </a:r>
            <a:r>
              <a:rPr lang="zh-CN" altLang="en-US" sz="1400"/>
              <a:t>年</a:t>
            </a:r>
            <a:r>
              <a:rPr sz="1400"/>
              <a:t>7</a:t>
            </a:r>
            <a:r>
              <a:rPr lang="zh-CN" altLang="en-US" sz="1400"/>
              <a:t>月</a:t>
            </a:r>
            <a:r>
              <a:rPr sz="1400"/>
              <a:t>29</a:t>
            </a:r>
            <a:r>
              <a:rPr lang="zh-CN" altLang="en-US" sz="1400"/>
              <a:t>日</a:t>
            </a:r>
            <a:endParaRPr lang="zh-CN" altLang="en-US" sz="1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7955" t="15352" r="14831" b="27954"/>
          <a:stretch>
            <a:fillRect/>
          </a:stretch>
        </p:blipFill>
        <p:spPr>
          <a:xfrm>
            <a:off x="4788535" y="2564765"/>
            <a:ext cx="1703705" cy="9105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316990"/>
            <a:ext cx="1080071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 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任务背景：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受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绥化市生态环境局、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绥化市安达生态环境局委托，为掌握区域实时污染分布，对园区大气污染问题开展本次走航溯源监测。本次监测旨在通过高精度移动监测设备，对安达万宝山园区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企业及边界进行全覆盖污染溯源分析，提供动态污染地图，精准识别污染物来源。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 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法律法规及政策依据：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《中华人民共和国环境保护法》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《中华人民共和国大气污染防治法》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《环境空气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挥发性有机物走航监测技术规范》（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HJ 1286-2023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《大气污染物综合排放标准》（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GB 16297-1996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/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《挥发性有机物监测技术规范》（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HJ 1011-2018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 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预期成果：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获取辖区污染物空间分布图谱，识别并定位异常排放源，形成溯源排查建议清单。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一、</a:t>
            </a:r>
            <a:r>
              <a:rPr lang="en-US" altLang="zh-CN"/>
              <a:t> </a:t>
            </a:r>
            <a:r>
              <a:rPr lang="zh-CN" altLang="en-US"/>
              <a:t>监测背景与目标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316990"/>
            <a:ext cx="5812790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技术方法与设备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质谱方法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分析仪：车载移动监测，结合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GPS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实现污染物与地理信息实时叠加。采用高精度质谱分析技术，对挥发性有机物（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VOCs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）进行实时检测，检测限低至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ppb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级，确保数据准确性与灵敏度。辅助污染源解析。通过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GIS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平台构建污染物空间分布模型，结合排放特征与地理信息，实现对污染源的快速定位与分类。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监测车：采用灵活机动的小型车辆作为主要载体，车辆沿规划路径行驶，路径覆盖主要工业园区主干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道路，实时反馈空气污染物浓度变化趋势。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二、</a:t>
            </a:r>
            <a:r>
              <a:t> </a:t>
            </a:r>
            <a:r>
              <a:rPr lang="zh-CN" altLang="en-US"/>
              <a:t>监测方案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图片 4" descr="质谱-飞行版产品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7970" y="908685"/>
            <a:ext cx="3175000" cy="21037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515" y="3068955"/>
            <a:ext cx="2569845" cy="3429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460500"/>
            <a:ext cx="1080960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数据质量保证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监测前设备已按规范进行校准，有效保证数据质量。监测过程中实施严格的质量控制措施，确保数据真实、可靠。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走航团队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司机一名，数据分析人员一名，巡查人员一名，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委托单位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同组成监测走航小组。司机负责监测车辆的安全驾驶及路线规划，确保按预定路径完成走航监测任务；数据分析人员远程实时监控仪器运行状态，对采集数据进行初步筛查与处理，保障数据完整性；巡查指导人员负责现场协调及突发情况处置，确保监测工作顺利推进。小组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成员密切配合，形成高效运转机制。监测期间，小组进行工作复盘与数据核对，确保全过程可控、结果可溯。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二、</a:t>
            </a:r>
            <a:r>
              <a:t> </a:t>
            </a:r>
            <a:r>
              <a:rPr lang="zh-CN" altLang="en-US"/>
              <a:t>监测方案</a:t>
            </a:r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标题 8"/>
          <p:cNvSpPr>
            <a:spLocks noGrp="1"/>
          </p:cNvSpPr>
          <p:nvPr>
            <p:ph type="title" idx="2"/>
          </p:nvPr>
        </p:nvSpPr>
        <p:spPr>
          <a:xfrm>
            <a:off x="5520055" y="5969635"/>
            <a:ext cx="4927600" cy="587375"/>
          </a:xfrm>
        </p:spPr>
        <p:txBody>
          <a:bodyPr anchor="t" anchorCtr="0">
            <a:normAutofit fontScale="90000"/>
          </a:bodyPr>
          <a:p>
            <a:pPr algn="ctr">
              <a:lnSpc>
                <a:spcPct val="150000"/>
              </a:lnSpc>
            </a:pPr>
            <a:r>
              <a: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走航时段包括园区主要道路</a:t>
            </a:r>
            <a:b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endParaRPr lang="en-US" altLang="zh-CN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标题 2"/>
          <p:cNvSpPr>
            <a:spLocks noGrp="1"/>
          </p:cNvSpPr>
          <p:nvPr/>
        </p:nvSpPr>
        <p:spPr>
          <a:xfrm>
            <a:off x="623570" y="548640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走航监测整体</a:t>
            </a:r>
            <a:r>
              <a: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线路概览</a:t>
            </a:r>
            <a:endParaRPr lang="en-US" altLang="zh-CN" sz="24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8255" y="621030"/>
            <a:ext cx="5803265" cy="5194300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3"/>
            <p:custDataLst>
              <p:tags r:id="rId2"/>
            </p:custDataLst>
          </p:nvPr>
        </p:nvSpPr>
        <p:spPr>
          <a:xfrm>
            <a:off x="695325" y="1460500"/>
            <a:ext cx="432244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本次走航从安达兰泽科技西侧开始，东至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吉地油服，南至升邦南侧，北至康莱北侧和凯伦达北侧，园区企业以及边界均已覆盖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95325" y="1460500"/>
            <a:ext cx="10809605" cy="4930775"/>
          </a:xfrm>
        </p:spPr>
        <p:txBody>
          <a:bodyPr>
            <a:noAutofit/>
          </a:bodyPr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走航监测时间：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2026-07-29 18:54:30——19:47:07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走航检测指标：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TVOCs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及特征污染物。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走航路线：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本次走航覆盖安达万宝山园区企业以及边界，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夜间巡查走航。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en-US" altLang="zh-CN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1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整体污染分布特征：</a:t>
            </a:r>
            <a:endParaRPr lang="zh-CN" altLang="en-US" sz="1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天气情况：当日气温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22-32℃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，北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级，相对湿度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76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buNone/>
            </a:pP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根据整体监测情况，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未发现有高值点位和区域，扩散条件好，园区整体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VOC</a:t>
            </a:r>
            <a:r>
              <a:rPr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浓度偏低。</a:t>
            </a:r>
            <a:endParaRPr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>
              <a:buNone/>
            </a:pP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2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2"/>
          <p:cNvSpPr>
            <a:spLocks noGrp="1"/>
          </p:cNvSpPr>
          <p:nvPr/>
        </p:nvSpPr>
        <p:spPr>
          <a:xfrm>
            <a:off x="783590" y="1052830"/>
            <a:ext cx="599186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走航浓度地图2026-07-2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1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8: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54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:3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:4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endParaRPr sz="1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143250" y="1701165"/>
            <a:ext cx="5371200" cy="4406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2"/>
          <p:cNvSpPr>
            <a:spLocks noGrp="1"/>
          </p:cNvSpPr>
          <p:nvPr/>
        </p:nvSpPr>
        <p:spPr>
          <a:xfrm>
            <a:off x="783590" y="1052830"/>
            <a:ext cx="599186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重点企业监测数据</a:t>
            </a:r>
            <a:r>
              <a: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一览表</a:t>
            </a:r>
            <a:endParaRPr sz="18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789430" y="1635760"/>
          <a:ext cx="8393430" cy="4784725"/>
        </p:xfrm>
        <a:graphic>
          <a:graphicData uri="http://schemas.openxmlformats.org/drawingml/2006/table">
            <a:tbl>
              <a:tblPr/>
              <a:tblGrid>
                <a:gridCol w="1224280"/>
                <a:gridCol w="1027430"/>
                <a:gridCol w="1144270"/>
                <a:gridCol w="1036955"/>
                <a:gridCol w="1056005"/>
                <a:gridCol w="1163955"/>
                <a:gridCol w="1740535"/>
              </a:tblGrid>
              <a:tr h="77025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监测点位</a:t>
                      </a:r>
                      <a:endParaRPr lang="zh-CN" sz="11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TVOC</a:t>
                      </a:r>
                      <a:endParaRPr lang="en-US" altLang="zh-CN" sz="11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μg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/m</a:t>
                      </a:r>
                      <a:r>
                        <a:rPr lang="en-US" altLang="zh-CN" sz="1100" b="1" baseline="30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sz="11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丙烯醛</a:t>
                      </a:r>
                      <a:endParaRPr lang="zh-CN" sz="11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μg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/m</a:t>
                      </a:r>
                      <a:r>
                        <a:rPr lang="en-US" altLang="zh-CN" sz="1100" b="1" baseline="30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sz="11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2-</a:t>
                      </a:r>
                      <a:r>
                        <a:rPr lang="zh-CN" altLang="en-US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二氯乙烷</a:t>
                      </a:r>
                      <a:endParaRPr lang="zh-CN" altLang="en-US" sz="11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μg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/m</a:t>
                      </a:r>
                      <a:r>
                        <a:rPr lang="en-US" altLang="zh-CN" sz="1100" b="1" baseline="30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sz="11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苯胺</a:t>
                      </a:r>
                      <a:endParaRPr lang="zh-CN" sz="11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μg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/m</a:t>
                      </a:r>
                      <a:r>
                        <a:rPr lang="en-US" altLang="zh-CN" sz="1100" b="1" baseline="30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sz="11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苯甲醛</a:t>
                      </a:r>
                      <a:endParaRPr lang="zh-CN" sz="11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μg</a:t>
                      </a:r>
                      <a:r>
                        <a:rPr lang="en-US" altLang="zh-CN" sz="1100" b="1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/m</a:t>
                      </a:r>
                      <a:r>
                        <a:rPr lang="en-US" altLang="zh-CN" sz="1100" b="1" baseline="3000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sz="11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检测数据</a:t>
                      </a:r>
                      <a:endParaRPr lang="zh-CN" sz="11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945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安达市辉煌生物医药有限公司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4.9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421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安达市兰泽科技有限公司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9.2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35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黑龙江京盛华环保科技有限公司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21.9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 i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421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黑龙江吉翔农化有限公司</a:t>
                      </a:r>
                      <a:r>
                        <a:rPr lang="zh-CN" altLang="en-US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	</a:t>
                      </a:r>
                      <a:endParaRPr lang="zh-CN" altLang="en-US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8.8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35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园区上风向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8.3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i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 i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945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园区下风向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7.5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1.6</a:t>
                      </a:r>
                      <a:endParaRPr lang="en-US" alt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i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 i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未检出</a:t>
                      </a:r>
                      <a:endParaRPr lang="zh-CN"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8615680" y="2455228"/>
            <a:ext cx="776605" cy="50990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8615680" y="3122613"/>
            <a:ext cx="776605" cy="581342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8615680" y="3824923"/>
            <a:ext cx="776605" cy="57658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8615680" y="4449128"/>
            <a:ext cx="776605" cy="53848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8615680" y="5086032"/>
            <a:ext cx="776605" cy="53848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8615680" y="5733098"/>
            <a:ext cx="776605" cy="5956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2"/>
          <p:cNvSpPr>
            <a:spLocks noGrp="1"/>
          </p:cNvSpPr>
          <p:nvPr/>
        </p:nvSpPr>
        <p:spPr>
          <a:xfrm>
            <a:off x="767715" y="1052830"/>
            <a:ext cx="6630670" cy="60642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 fontScale="9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走航浓度曲线图2026-07-2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1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8: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54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:3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——1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:4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sz="225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endParaRPr lang="en-US" altLang="zh-CN" sz="225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69315" y="523875"/>
            <a:ext cx="10626090" cy="583565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r>
              <a:rPr lang="zh-CN" altLang="en-US"/>
              <a:t>三、</a:t>
            </a:r>
            <a:r>
              <a:t> </a:t>
            </a:r>
            <a:r>
              <a:rPr lang="zh-CN" altLang="en-US"/>
              <a:t>数据结果与分析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1199515" y="5584825"/>
            <a:ext cx="10790555" cy="970280"/>
          </a:xfrm>
          <a:prstGeom prst="rect">
            <a:avLst/>
          </a:prstGeom>
          <a:noFill/>
        </p:spPr>
        <p:txBody>
          <a:bodyPr vert="horz" wrap="square" lIns="91440" tIns="0" rIns="91440" bIns="0" rtlCol="0" anchor="b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200" b="1" i="0" u="none" strike="noStrike" kern="1200" cap="none" spc="0" normalizeH="0" baseline="0" noProof="1" dirty="0" smtClean="0">
                <a:solidFill>
                  <a:schemeClr val="accent1"/>
                </a:solidFill>
                <a:latin typeface="+mj-lt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/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走航路线中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TVOC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高值区域在凯伦达附近，浓度为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46.1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μg/m³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，其主要组成成分为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1,2-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二氧乙烷、其浓度为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26.9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μg/m³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根据《大气污染物综合排放标准》及《石油化学工业污染物排放标准》等相关规定。有组织排放（排气筒）：最高允许排放浓度通常为 50 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mg/m³。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该点位的</a:t>
            </a:r>
            <a:r>
              <a:rPr lang="en-US" altLang="zh-CN"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1,2-</a:t>
            </a:r>
            <a:r>
              <a:rPr sz="1700" b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二氧乙烷浓度远低于此限值</a:t>
            </a:r>
            <a:endParaRPr lang="en-US" altLang="zh-CN" sz="1700" b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1878330"/>
            <a:ext cx="11338560" cy="34944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ORE_SCHEMECOLOR_INDEX" val="5"/>
  <p:tag name="KSO_WM_UNIT_LINE_FILL_TYPE" val="2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4*i*4"/>
  <p:tag name="KSO_WM_UNIT_LAYERLEVEL" val="1"/>
  <p:tag name="KSO_WM_TAG_VERSION" val="3.0"/>
</p:tagLst>
</file>

<file path=ppt/tags/tag106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  <p:tag name="KSO_WM_UNIT_CONTENT_GROUP_TYPE" val="titlestyle"/>
</p:tagLst>
</file>

<file path=ppt/tags/tag1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1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1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2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</p:tagLst>
</file>

<file path=ppt/tags/tag1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6*i*2"/>
  <p:tag name="KSO_WM_UNIT_LAYERLEVEL" val="1"/>
  <p:tag name="KSO_WM_TAG_VERSION" val="3.0"/>
  <p:tag name="KSO_WM_UNIT_CONTENT_GROUP_TYPE" val="titlestyle"/>
</p:tagLst>
</file>

<file path=ppt/tags/tag12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  <p:tag name="KSO_WM_UNIT_CONTENT_GROUP_TYPE" val="titlestyle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</p:tagLst>
</file>

<file path=ppt/tags/tag14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CONTENT_GROUP_TYPE" val="titlestyle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  <p:tag name="KSO_WM_UNIT_CONTENT_GROUP_TYPE" val="titlestyle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UNIT_TYPE" val="i"/>
  <p:tag name="KSO_WM_UNIT_INDEX" val="1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与聆听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  <p:tag name="KSO_WM_UNIT_CONTENT_GROUP_TYPE" val="titlestyle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3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30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TEMPLATE_CATEGORY" val="custom"/>
  <p:tag name="KSO_WM_TEMPLATE_INDEX" val="20230230"/>
</p:tagLst>
</file>

<file path=ppt/tags/tag16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30"/>
  <p:tag name="KSO_WM_TEMPLATE_THUMBS_INDEX" val="1、11"/>
</p:tagLst>
</file>

<file path=ppt/tags/tag1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30_1*a*1"/>
  <p:tag name="KSO_WM_TEMPLATE_CATEGORY" val="custom"/>
  <p:tag name="KSO_WM_TEMPLATE_INDEX" val="20230230"/>
  <p:tag name="KSO_WM_UNIT_LAYERLEVEL" val="1"/>
  <p:tag name="KSO_WM_TAG_VERSION" val="3.0"/>
  <p:tag name="KSO_WM_BEAUTIFY_FLAG" val="#wm#"/>
  <p:tag name="KSO_WM_UNIT_CONTENT_GROUP_TYPE" val="contentchip"/>
  <p:tag name="KSO_WM_UNIT_PRESET_TEXT" val="单击添加文档标题"/>
</p:tagLst>
</file>

<file path=ppt/tags/tag166.xml><?xml version="1.0" encoding="utf-8"?>
<p:tagLst xmlns:p="http://schemas.openxmlformats.org/presentationml/2006/main"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30_1*b*1"/>
  <p:tag name="KSO_WM_TEMPLATE_CATEGORY" val="custom"/>
  <p:tag name="KSO_WM_TEMPLATE_INDEX" val="2023023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  <p:tag name="KSO_WM_UNIT_PRESET_TEXT" val="Simple &amp; Creative"/>
</p:tagLst>
</file>

<file path=ppt/tags/tag167.xml><?xml version="1.0" encoding="utf-8"?>
<p:tagLst xmlns:p="http://schemas.openxmlformats.org/presentationml/2006/main">
  <p:tag name="KSO_WM_SLIDE_ID" val="custom20230230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30"/>
  <p:tag name="KSO_WM_SLIDE_LAYOUT" val="a_b_f"/>
  <p:tag name="KSO_WM_SLIDE_LAYOUT_CNT" val="1_1_1"/>
  <p:tag name="KSO_WM_TEMPLATE_THUMBS_INDEX" val="1、11"/>
  <p:tag name="KSO_WM_SLIDE_CONTENT_AREA" val="{&quot;left&quot;:&quot;46.45&quot;,&quot;top&quot;:&quot;101.75&quot;,&quot;width&quot;:&quot;613.6&quot;,&quot;height&quot;:&quot;315.15&quot;}"/>
  <p:tag name="KSO_WM_SLIDE_THEME_ID" val="3302458"/>
  <p:tag name="KSO_WM_SLIDE_THEME_NAME" val="白色简约立体风"/>
</p:tagLst>
</file>

<file path=ppt/tags/tag16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6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7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7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73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7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76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7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7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0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8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18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186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0"/>
</p:tagLst>
</file>

<file path=ppt/tags/tag187.xml><?xml version="1.0" encoding="utf-8"?>
<p:tagLst xmlns:p="http://schemas.openxmlformats.org/presentationml/2006/main"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30_1*b*1"/>
  <p:tag name="KSO_WM_TEMPLATE_CATEGORY" val="custom"/>
  <p:tag name="KSO_WM_TEMPLATE_INDEX" val="20230230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  <p:tag name="KSO_WM_UNIT_PRESET_TEXT" val="Simple &amp; Creative"/>
</p:tagLst>
</file>

<file path=ppt/tags/tag188.xml><?xml version="1.0" encoding="utf-8"?>
<p:tagLst xmlns:p="http://schemas.openxmlformats.org/presentationml/2006/main">
  <p:tag name="KSO_WM_SLIDE_ID" val="custom20230230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30"/>
  <p:tag name="KSO_WM_SLIDE_LAYOUT" val="a_b_f"/>
  <p:tag name="KSO_WM_SLIDE_LAYOUT_CNT" val="1_1_1"/>
  <p:tag name="KSO_WM_TEMPLATE_THUMBS_INDEX" val="1、11"/>
  <p:tag name="KSO_WM_SLIDE_CONTENT_AREA" val="{&quot;left&quot;:&quot;46.45&quot;,&quot;top&quot;:&quot;101.75&quot;,&quot;width&quot;:&quot;613.6&quot;,&quot;height&quot;:&quot;315.15&quot;}"/>
  <p:tag name="KSO_WM_SLIDE_THEME_ID" val="3302458"/>
  <p:tag name="KSO_WM_SLIDE_THEME_NAME" val="白色简约立体风"/>
</p:tagLst>
</file>

<file path=ppt/tags/tag189.xml><?xml version="1.0" encoding="utf-8"?>
<p:tagLst xmlns:p="http://schemas.openxmlformats.org/presentationml/2006/main">
  <p:tag name="commondata" val="eyJoZGlkIjoiYjdhMDBkMDg3MzkwOTYxNzE0MWNmYTE0YmNhOTM0OWMifQ==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ORE_SCHEMECOLOR_INDEX" val="5"/>
  <p:tag name="KSO_WM_UNIT_LINE_FILL_TYPE" val="2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4*i*4"/>
  <p:tag name="KSO_WM_UNIT_LAYERLEVEL" val="1"/>
  <p:tag name="KSO_WM_TAG_VERSION" val="3.0"/>
</p:tagLst>
</file>

<file path=ppt/tags/tag24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25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</p:tagLst>
</file>

<file path=ppt/tags/tag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3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  <p:tag name="KSO_WM_UNIT_CONTENT_GROUP_TYPE" val="titlestyle"/>
</p:tagLst>
</file>

<file path=ppt/tags/tag3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</p:tagLst>
</file>

<file path=ppt/tags/tag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UNIT_PRESET_TEXT" val="Simple &amp; Creative"/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</p:tagLst>
</file>

<file path=ppt/tags/tag4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6*i*2"/>
  <p:tag name="KSO_WM_UNIT_LAYERLEVEL" val="1"/>
  <p:tag name="KSO_WM_TAG_VERSION" val="3.0"/>
  <p:tag name="KSO_WM_UNIT_CONTENT_GROUP_TYPE" val="titlestyle"/>
</p:tagLst>
</file>

<file path=ppt/tags/tag4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</p:tagLst>
</file>

<file path=ppt/tags/tag48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  <p:tag name="KSO_WM_UNIT_CONTENT_GROUP_TYPE" val="titlestyle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</p:tagLst>
</file>

<file path=ppt/tags/tag5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CONTENT_GROUP_TYPE" val="titlestyle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  <p:tag name="KSO_WM_UNIT_CONTENT_GROUP_TYPE" val="titlestyle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UNIT_TYPE" val="i"/>
  <p:tag name="KSO_WM_UNIT_INDEX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与聆听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71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  <p:tag name="KSO_WM_UNIT_CONTENT_GROUP_TYPE" val="titlestyle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PA" val="v5.2.11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30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TEMPLATE_CATEGORY" val="custom"/>
  <p:tag name="KSO_WM_TEMPLATE_INDEX" val="20230230"/>
</p:tagLst>
</file>

<file path=ppt/tags/tag82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30"/>
  <p:tag name="KSO_WM_TEMPLATE_THUMBS_INDEX" val="1、11"/>
</p:tagLst>
</file>

<file path=ppt/tags/tag83.xml><?xml version="1.0" encoding="utf-8"?>
<p:tagLst xmlns:p="http://schemas.openxmlformats.org/presentationml/2006/main">
  <p:tag name="KSO_WM_UNIT_PLACING_PICTURE_USER_VIEWPORT" val="{&quot;height&quot;:10800,&quot;width&quot;:19200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86.xml><?xml version="1.0" encoding="utf-8"?>
<p:tagLst xmlns:p="http://schemas.openxmlformats.org/presentationml/2006/main">
  <p:tag name="KSO_WM_UNIT_PRESET_TEXT" val="Simple &amp; Creative"/>
  <p:tag name="KSO_WM_UNIT_NOCLEAR" val="0"/>
  <p:tag name="KSO_WM_UNIT_VALUE" val="4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TEXT_FILL_FORE_SCHEMECOLOR_INDEX_BRIGHTNESS" val="-0.25"/>
  <p:tag name="KSO_WM_UNIT_TEXT_FILL_FORE_SCHEMECOLOR_INDEX" val="14"/>
  <p:tag name="KSO_WM_UNIT_TEXT_FILL_TYPE" val="1"/>
  <p:tag name="KSO_WM_UNIT_CONTENT_GROUP_TYPE" val="contentchip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9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PA" val="v5.2.11"/>
</p:tagLst>
</file>

<file path=ppt/tags/tag9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PRESET_TEXT" val="单击此处编辑母版文本样式&#10;第二级&#10;第三级&#10;第四级&#10;第五级"/>
  <p:tag name="PA" val="v5.2.11"/>
</p:tagLst>
</file>

<file path=ppt/tags/tag9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  <p:tag name="KSO_WM_UNIT_CONTENT_GROUP_TYPE" val="titlestyle"/>
  <p:tag name="PA" val="v5.2.1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3*b*1"/>
  <p:tag name="KSO_WM_UNIT_LAYERLEVEL" val="1"/>
  <p:tag name="KSO_WM_TAG_VERSION" val="3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99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自定义 61">
      <a:dk1>
        <a:srgbClr val="000000"/>
      </a:dk1>
      <a:lt1>
        <a:srgbClr val="FFFFFF"/>
      </a:lt1>
      <a:dk2>
        <a:srgbClr val="3F4D63"/>
      </a:dk2>
      <a:lt2>
        <a:srgbClr val="E7F0FD"/>
      </a:lt2>
      <a:accent1>
        <a:srgbClr val="116CEE"/>
      </a:accent1>
      <a:accent2>
        <a:srgbClr val="1B7ED6"/>
      </a:accent2>
      <a:accent3>
        <a:srgbClr val="268FBE"/>
      </a:accent3>
      <a:accent4>
        <a:srgbClr val="30A1A6"/>
      </a:accent4>
      <a:accent5>
        <a:srgbClr val="3BB28E"/>
      </a:accent5>
      <a:accent6>
        <a:srgbClr val="45C476"/>
      </a:accent6>
      <a:hlink>
        <a:srgbClr val="0563C1"/>
      </a:hlink>
      <a:folHlink>
        <a:srgbClr val="954F72"/>
      </a:folHlink>
    </a:clrScheme>
    <a:fontScheme name="自定义 13">
      <a:majorFont>
        <a:latin typeface="MiSans Heavy"/>
        <a:ea typeface="MiSans Heavy"/>
        <a:cs typeface=""/>
      </a:majorFont>
      <a:minorFont>
        <a:latin typeface="MiSans Light"/>
        <a:ea typeface="MiSans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  <a:prstDash val="solid"/>
        </a:ln>
        <a:effectLst>
          <a:outerShdw blurRad="203200" dist="101600" dir="8100000" algn="tr" rotWithShape="0">
            <a:srgbClr val="FF5DA9">
              <a:alpha val="10000"/>
            </a:srgb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61">
      <a:dk1>
        <a:srgbClr val="000000"/>
      </a:dk1>
      <a:lt1>
        <a:srgbClr val="FFFFFF"/>
      </a:lt1>
      <a:dk2>
        <a:srgbClr val="3F4D63"/>
      </a:dk2>
      <a:lt2>
        <a:srgbClr val="E7F0FD"/>
      </a:lt2>
      <a:accent1>
        <a:srgbClr val="116CEE"/>
      </a:accent1>
      <a:accent2>
        <a:srgbClr val="1B7ED6"/>
      </a:accent2>
      <a:accent3>
        <a:srgbClr val="268FBE"/>
      </a:accent3>
      <a:accent4>
        <a:srgbClr val="30A1A6"/>
      </a:accent4>
      <a:accent5>
        <a:srgbClr val="3BB28E"/>
      </a:accent5>
      <a:accent6>
        <a:srgbClr val="45C476"/>
      </a:accent6>
      <a:hlink>
        <a:srgbClr val="0563C1"/>
      </a:hlink>
      <a:folHlink>
        <a:srgbClr val="954F72"/>
      </a:folHlink>
    </a:clrScheme>
    <a:fontScheme name="自定义 13">
      <a:majorFont>
        <a:latin typeface="MiSans Heavy"/>
        <a:ea typeface="MiSans Heavy"/>
        <a:cs typeface=""/>
      </a:majorFont>
      <a:minorFont>
        <a:latin typeface="MiSans Light"/>
        <a:ea typeface="MiSans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  <a:prstDash val="solid"/>
        </a:ln>
        <a:effectLst>
          <a:outerShdw blurRad="203200" dist="101600" dir="8100000" algn="tr" rotWithShape="0">
            <a:srgbClr val="FF5DA9">
              <a:alpha val="10000"/>
            </a:srgb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2037</Words>
  <Application>WPS 演示</Application>
  <PresentationFormat/>
  <Paragraphs>177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MiSans Heavy</vt:lpstr>
      <vt:lpstr>Wingdings</vt:lpstr>
      <vt:lpstr>微软雅黑</vt:lpstr>
      <vt:lpstr>Times New Roman</vt:lpstr>
      <vt:lpstr>Arial Unicode MS</vt:lpstr>
      <vt:lpstr>Calibri</vt:lpstr>
      <vt:lpstr>MiSans Light</vt:lpstr>
      <vt:lpstr>Office 主题</vt:lpstr>
      <vt:lpstr>1_Office 主题</vt:lpstr>
      <vt:lpstr>安达化工园区 VOCs走航溯源监测报告</vt:lpstr>
      <vt:lpstr>一、 监测背景与目标</vt:lpstr>
      <vt:lpstr>二、 监测方案</vt:lpstr>
      <vt:lpstr>二、 监测方案 </vt:lpstr>
      <vt:lpstr>走航时段包括园区主要道路 </vt:lpstr>
      <vt:lpstr>三、 数据结果与分析 </vt:lpstr>
      <vt:lpstr>PowerPoint 演示文稿</vt:lpstr>
      <vt:lpstr>PowerPoint 演示文稿</vt:lpstr>
      <vt:lpstr>PowerPoint 演示文稿</vt:lpstr>
      <vt:lpstr>四、 结论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安达开发园区质谱走航监测报告</dc:title>
  <dc:creator>Administrator</dc:creator>
  <cp:lastModifiedBy>WPS_1733976478</cp:lastModifiedBy>
  <cp:revision>51</cp:revision>
  <dcterms:created xsi:type="dcterms:W3CDTF">2024-08-16T10:47:00Z</dcterms:created>
  <dcterms:modified xsi:type="dcterms:W3CDTF">2026-08-10T02:38:29Z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926D0DF1B78B4A65978419EF65B67B16_13</vt:lpwstr>
  </property>
</Properties>
</file>